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65"/>
  </p:notesMasterIdLst>
  <p:handoutMasterIdLst>
    <p:handoutMasterId r:id="rId66"/>
  </p:handoutMasterIdLst>
  <p:sldIdLst>
    <p:sldId id="299" r:id="rId2"/>
    <p:sldId id="491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90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8" r:id="rId63"/>
    <p:sldId id="261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5" autoAdjust="0"/>
    <p:restoredTop sz="96429" autoAdjust="0"/>
  </p:normalViewPr>
  <p:slideViewPr>
    <p:cSldViewPr>
      <p:cViewPr varScale="1">
        <p:scale>
          <a:sx n="110" d="100"/>
          <a:sy n="110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431371" y="404816"/>
            <a:ext cx="11330516" cy="6048375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03439" y="595313"/>
            <a:ext cx="162136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1175455" y="998730"/>
            <a:ext cx="958214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816606" y="1700216"/>
            <a:ext cx="10655300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55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5886679" y="5205693"/>
            <a:ext cx="5943744" cy="1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6711421" y="572447"/>
            <a:ext cx="4294263" cy="46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8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/65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8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86268" y="6525345"/>
            <a:ext cx="11675533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687233" y="1447800"/>
            <a:ext cx="4783667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800"/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47017" y="3048002"/>
            <a:ext cx="48768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7"/>
            </p:custDataLst>
          </p:nvPr>
        </p:nvSpPr>
        <p:spPr bwMode="auto">
          <a:xfrm>
            <a:off x="3342217" y="3706813"/>
            <a:ext cx="5535083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121917" tIns="60959" rIns="121917" bIns="60959"/>
          <a:lstStyle/>
          <a:p>
            <a:endParaRPr lang="ko-KR" altLang="en-US" sz="2400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28" y="509895"/>
            <a:ext cx="5707261" cy="57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4226424" y="2895789"/>
            <a:ext cx="3766664" cy="943782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altLang="ko-KR" sz="5333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5333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/64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0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8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270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101" y="448871"/>
            <a:ext cx="11351799" cy="5960258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7532" y="2001520"/>
            <a:ext cx="711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kern="1800" spc="3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lang="ko-KR" altLang="en-US" sz="4800" kern="1800" spc="300" dirty="0">
                <a:solidFill>
                  <a:schemeClr val="bg1"/>
                </a:solidFill>
                <a:latin typeface="+mj-ea"/>
                <a:ea typeface="+mj-ea"/>
              </a:rPr>
              <a:t>강</a:t>
            </a:r>
            <a:r>
              <a:rPr lang="en-US" altLang="ko-KR" sz="4800" kern="1800" spc="300" dirty="0">
                <a:solidFill>
                  <a:schemeClr val="bg1"/>
                </a:solidFill>
                <a:latin typeface="+mj-ea"/>
                <a:ea typeface="+mj-ea"/>
              </a:rPr>
              <a:t>.python</a:t>
            </a:r>
            <a:endParaRPr lang="ko-KR" altLang="en-US" sz="4800" kern="18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1344" y="3210595"/>
            <a:ext cx="2549237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입출력</a:t>
            </a:r>
            <a:endParaRPr lang="ko-KR" altLang="en-US" dirty="0">
              <a:solidFill>
                <a:srgbClr val="FFDB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05" y="2096249"/>
            <a:ext cx="697791" cy="697791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54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8" y="728700"/>
            <a:ext cx="7792525" cy="440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8" y="5139193"/>
            <a:ext cx="7785865" cy="124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0988" y="1538793"/>
            <a:ext cx="3645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열기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70775" y="4734148"/>
            <a:ext cx="17101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파일 닫기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34390" y="2348883"/>
            <a:ext cx="48420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readline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inFp</a:t>
            </a:r>
            <a:r>
              <a:rPr lang="ko-KR" altLang="en-US" sz="1400" dirty="0">
                <a:solidFill>
                  <a:srgbClr val="FF0000"/>
                </a:solidFill>
              </a:rPr>
              <a:t>로 열린 파일에서 한 행 읽어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inStr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화면에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이런 처리를 </a:t>
            </a:r>
            <a:r>
              <a:rPr lang="en-US" altLang="ko-KR" sz="1400" dirty="0">
                <a:solidFill>
                  <a:srgbClr val="FF0000"/>
                </a:solidFill>
              </a:rPr>
              <a:t>9~10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12~13</a:t>
            </a:r>
            <a:r>
              <a:rPr lang="ko-KR" altLang="en-US" sz="1400" dirty="0">
                <a:solidFill>
                  <a:srgbClr val="FF0000"/>
                </a:solidFill>
              </a:rPr>
              <a:t>행에서도 반복해 총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회 수행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69405" y="539353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텍스트 파일의 내용 중 정확히 행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개만 처리가 가능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텍스트 파일 에 행이 </a:t>
            </a:r>
            <a:r>
              <a:rPr lang="en-US" altLang="ko-KR" sz="1400" dirty="0">
                <a:solidFill>
                  <a:srgbClr val="FF0000"/>
                </a:solidFill>
              </a:rPr>
              <a:t>1~2</a:t>
            </a:r>
            <a:r>
              <a:rPr lang="ko-KR" altLang="en-US" sz="1400" dirty="0">
                <a:solidFill>
                  <a:srgbClr val="FF0000"/>
                </a:solidFill>
              </a:rPr>
              <a:t>개만 있으면 오류 발생</a:t>
            </a:r>
            <a:r>
              <a:rPr lang="en-US" altLang="ko-KR" sz="1400" dirty="0">
                <a:solidFill>
                  <a:srgbClr val="FF0000"/>
                </a:solidFill>
              </a:rPr>
              <a:t>, 4</a:t>
            </a:r>
            <a:r>
              <a:rPr lang="ko-KR" altLang="en-US" sz="1400" dirty="0">
                <a:solidFill>
                  <a:srgbClr val="FF0000"/>
                </a:solidFill>
              </a:rPr>
              <a:t>개 이상이 있어도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개밖에 읽지 못함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0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텍스트 파일에 있는 모든 행을 다 읽기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35" y="1178750"/>
            <a:ext cx="8296112" cy="3870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05893" y="2798933"/>
            <a:ext cx="47970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파일에서 행을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개 읽음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읽어 온 것이 없다면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break</a:t>
            </a:r>
            <a:r>
              <a:rPr lang="ko-KR" altLang="en-US" sz="1400" dirty="0">
                <a:solidFill>
                  <a:srgbClr val="FF0000"/>
                </a:solidFill>
              </a:rPr>
              <a:t>로 무한 반복에서 </a:t>
            </a:r>
            <a:r>
              <a:rPr lang="ko-KR" altLang="en-US" sz="1400" dirty="0" err="1">
                <a:solidFill>
                  <a:srgbClr val="FF0000"/>
                </a:solidFill>
              </a:rPr>
              <a:t>빠져나옴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그렇지 않으면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행에서 읽어 온 내용 출력</a:t>
            </a:r>
          </a:p>
        </p:txBody>
      </p:sp>
    </p:spTree>
    <p:extLst>
      <p:ext uri="{BB962C8B-B14F-4D97-AF65-F5344CB8AC3E}">
        <p14:creationId xmlns:p14="http://schemas.microsoft.com/office/powerpoint/2010/main" val="2563672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908720"/>
            <a:ext cx="8055895" cy="270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21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번에 모두 읽어 들이기</a:t>
            </a:r>
            <a:endParaRPr lang="en-US" altLang="ko-KR" dirty="0"/>
          </a:p>
          <a:p>
            <a:pPr lvl="2"/>
            <a:r>
              <a:rPr lang="en-US" altLang="ko-KR" dirty="0" err="1"/>
              <a:t>readlines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파일의 내용을 통째로 읽어서 리스트에 저장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538790"/>
            <a:ext cx="7875875" cy="369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50895" y="3232728"/>
            <a:ext cx="3690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한 번에 읽어서 </a:t>
            </a:r>
            <a:r>
              <a:rPr lang="en-US" altLang="ko-KR" sz="1400" dirty="0" err="1">
                <a:solidFill>
                  <a:srgbClr val="FF0000"/>
                </a:solidFill>
              </a:rPr>
              <a:t>inList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0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6" y="953725"/>
            <a:ext cx="8100900" cy="266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6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Code11-03.py</a:t>
            </a:r>
            <a:r>
              <a:rPr lang="ko-KR" altLang="en-US" dirty="0"/>
              <a:t>에서 파일의 내용을 한 행씩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313768"/>
            <a:ext cx="7784256" cy="436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29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15" y="818710"/>
            <a:ext cx="8735684" cy="261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72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명령어 </a:t>
            </a:r>
            <a:r>
              <a:rPr lang="en-US" altLang="ko-KR" dirty="0"/>
              <a:t>type</a:t>
            </a:r>
            <a:r>
              <a:rPr lang="ko-KR" altLang="en-US" dirty="0"/>
              <a:t>의 구현</a:t>
            </a:r>
            <a:endParaRPr lang="en-US" altLang="ko-KR" dirty="0"/>
          </a:p>
          <a:p>
            <a:pPr lvl="2"/>
            <a:r>
              <a:rPr lang="ko-KR" altLang="en-US" dirty="0"/>
              <a:t>지정한 파일의 내용을 화면에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명령 </a:t>
            </a:r>
            <a:r>
              <a:rPr lang="ko-KR" altLang="en-US" dirty="0" err="1"/>
              <a:t>프롬프트창을</a:t>
            </a:r>
            <a:r>
              <a:rPr lang="ko-KR" altLang="en-US" dirty="0"/>
              <a:t> 열고 다음과 같이 명령어를 입력하면 </a:t>
            </a:r>
            <a:r>
              <a:rPr lang="en-US" altLang="ko-KR" dirty="0"/>
              <a:t>win.ini </a:t>
            </a:r>
            <a:r>
              <a:rPr lang="ko-KR" altLang="en-US" dirty="0"/>
              <a:t>파일의 내용을 화면에 출력 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3" y="1493788"/>
            <a:ext cx="7965885" cy="50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09" y="2492919"/>
            <a:ext cx="6347279" cy="261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72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출력 프로그램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46" y="1236850"/>
            <a:ext cx="7919083" cy="496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83536" y="212385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파일명 입력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폴더 경로는 슬래시</a:t>
            </a:r>
            <a:r>
              <a:rPr lang="en-US" altLang="ko-KR" sz="1400" dirty="0">
                <a:solidFill>
                  <a:srgbClr val="FF0000"/>
                </a:solidFill>
              </a:rPr>
              <a:t>(/)</a:t>
            </a:r>
            <a:r>
              <a:rPr lang="ko-KR" altLang="en-US" sz="1400" dirty="0">
                <a:solidFill>
                  <a:srgbClr val="FF0000"/>
                </a:solidFill>
              </a:rPr>
              <a:t>로 입력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open() </a:t>
            </a:r>
            <a:r>
              <a:rPr lang="ko-KR" altLang="en-US" sz="1400" dirty="0">
                <a:solidFill>
                  <a:srgbClr val="FF0000"/>
                </a:solidFill>
              </a:rPr>
              <a:t>함수의 매개변수 중 파일 부분을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입력받은</a:t>
            </a:r>
            <a:r>
              <a:rPr lang="ko-KR" altLang="en-US" sz="1400" dirty="0">
                <a:solidFill>
                  <a:srgbClr val="FF0000"/>
                </a:solidFill>
              </a:rPr>
              <a:t> 파일명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fName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으로 함</a:t>
            </a:r>
          </a:p>
        </p:txBody>
      </p:sp>
    </p:spTree>
    <p:extLst>
      <p:ext uri="{BB962C8B-B14F-4D97-AF65-F5344CB8AC3E}">
        <p14:creationId xmlns:p14="http://schemas.microsoft.com/office/powerpoint/2010/main" val="229291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파일을 열 때 오류 처리</a:t>
            </a:r>
            <a:endParaRPr lang="en-US" altLang="ko-KR" dirty="0"/>
          </a:p>
          <a:p>
            <a:pPr lvl="2"/>
            <a:r>
              <a:rPr lang="en-US" altLang="ko-KR" dirty="0"/>
              <a:t>Code11-05.py</a:t>
            </a:r>
            <a:r>
              <a:rPr lang="ko-KR" altLang="en-US" dirty="0"/>
              <a:t>를 다시 실행한 후 없는 파일명 입력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583795"/>
            <a:ext cx="7920880" cy="183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71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01 </a:t>
            </a:r>
            <a:r>
              <a:rPr lang="ko-KR" altLang="en-US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파일 암호화 및 암호 해독</a:t>
            </a:r>
            <a:endParaRPr lang="en-US" altLang="ko-KR" dirty="0"/>
          </a:p>
          <a:p>
            <a:pPr lvl="1"/>
            <a:r>
              <a:rPr lang="ko-KR" altLang="en-US" dirty="0"/>
              <a:t>파일의 내용을 암호화하거나 암호화된 파일을 다시 해독하는 프로그램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13" y="1665451"/>
            <a:ext cx="8667455" cy="47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파일이 없을 때 오류가 발생하지 않게 하려면 </a:t>
            </a:r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</a:t>
            </a:r>
            <a:r>
              <a:rPr lang="en-US" altLang="ko-KR" dirty="0"/>
              <a:t>) </a:t>
            </a:r>
            <a:r>
              <a:rPr lang="ko-KR" altLang="en-US" dirty="0"/>
              <a:t>형식 사용</a:t>
            </a: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178753"/>
            <a:ext cx="7425825" cy="463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5774320"/>
            <a:ext cx="7425825" cy="9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5" y="275912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파일이 있으면 </a:t>
            </a:r>
            <a:r>
              <a:rPr lang="en-US" altLang="ko-KR" sz="1400" dirty="0">
                <a:solidFill>
                  <a:srgbClr val="FF0000"/>
                </a:solidFill>
              </a:rPr>
              <a:t>True</a:t>
            </a:r>
            <a:r>
              <a:rPr lang="ko-KR" altLang="en-US" sz="1400" dirty="0">
                <a:solidFill>
                  <a:srgbClr val="FF0000"/>
                </a:solidFill>
              </a:rPr>
              <a:t> 반환하므로 </a:t>
            </a:r>
            <a:r>
              <a:rPr lang="en-US" altLang="ko-KR" sz="1400" dirty="0">
                <a:solidFill>
                  <a:srgbClr val="FF0000"/>
                </a:solidFill>
              </a:rPr>
              <a:t>9~15</a:t>
            </a:r>
            <a:r>
              <a:rPr lang="ko-KR" altLang="en-US" sz="1400" dirty="0">
                <a:solidFill>
                  <a:srgbClr val="FF0000"/>
                </a:solidFill>
              </a:rPr>
              <a:t>행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   파일이 없으면 </a:t>
            </a:r>
            <a:r>
              <a:rPr lang="en-US" altLang="ko-KR" sz="1400" dirty="0">
                <a:solidFill>
                  <a:srgbClr val="FF0000"/>
                </a:solidFill>
              </a:rPr>
              <a:t>16~17</a:t>
            </a:r>
            <a:r>
              <a:rPr lang="ko-KR" altLang="en-US" sz="1400" dirty="0">
                <a:solidFill>
                  <a:srgbClr val="FF0000"/>
                </a:solidFill>
              </a:rPr>
              <a:t>행 수행 </a:t>
            </a:r>
          </a:p>
        </p:txBody>
      </p:sp>
    </p:spTree>
    <p:extLst>
      <p:ext uri="{BB962C8B-B14F-4D97-AF65-F5344CB8AC3E}">
        <p14:creationId xmlns:p14="http://schemas.microsoft.com/office/powerpoint/2010/main" val="248202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출력</a:t>
            </a:r>
            <a:endParaRPr lang="en-US" altLang="ko-KR" dirty="0"/>
          </a:p>
          <a:p>
            <a:pPr lvl="1"/>
            <a:r>
              <a:rPr lang="ko-KR" altLang="en-US" dirty="0"/>
              <a:t>출력 결과를 파일에 저장하는 방식</a:t>
            </a:r>
            <a:r>
              <a:rPr lang="en-US" altLang="ko-KR" dirty="0"/>
              <a:t>(</a:t>
            </a:r>
            <a:r>
              <a:rPr lang="ko-KR" altLang="en-US" dirty="0"/>
              <a:t>파일에 내용 쓸 때  </a:t>
            </a:r>
            <a:r>
              <a:rPr lang="en-US" altLang="ko-KR" dirty="0"/>
              <a:t>write()</a:t>
            </a:r>
            <a:r>
              <a:rPr lang="ko-KR" altLang="en-US" dirty="0"/>
              <a:t>나  </a:t>
            </a:r>
            <a:r>
              <a:rPr lang="en-US" altLang="ko-KR" dirty="0" err="1"/>
              <a:t>writelines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68" y="1628800"/>
            <a:ext cx="7978676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19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한 행씩 파일에 쓰기 </a:t>
            </a:r>
            <a:endParaRPr lang="en-US" altLang="ko-KR" dirty="0"/>
          </a:p>
          <a:p>
            <a:pPr lvl="2"/>
            <a:r>
              <a:rPr lang="ko-KR" altLang="en-US" dirty="0"/>
              <a:t>키보드에서 입력한 내용을 한 행씩 파일에 쓰는 코드</a:t>
            </a:r>
            <a:r>
              <a:rPr lang="en-US" altLang="ko-KR" dirty="0"/>
              <a:t>(input() </a:t>
            </a:r>
            <a:r>
              <a:rPr lang="ko-KR" altLang="en-US" dirty="0"/>
              <a:t>함수 반복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4" y="1403778"/>
            <a:ext cx="6328519" cy="336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4" y="4779152"/>
            <a:ext cx="6328519" cy="14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62647" y="203384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파일을 열 때  쓰기 모드인  </a:t>
            </a:r>
            <a:r>
              <a:rPr lang="en-US" altLang="ko-KR" sz="1400" dirty="0">
                <a:solidFill>
                  <a:srgbClr val="FF0000"/>
                </a:solidFill>
              </a:rPr>
              <a:t>w</a:t>
            </a:r>
            <a:r>
              <a:rPr lang="ko-KR" altLang="en-US" sz="1400" dirty="0">
                <a:solidFill>
                  <a:srgbClr val="FF0000"/>
                </a:solidFill>
              </a:rPr>
              <a:t>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파일에 쓸 내용을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글자가 비어 있지 않으면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행에서 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내용을 파일에 씀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입력한 글자가 비어 있다면  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10~11</a:t>
            </a:r>
            <a:r>
              <a:rPr lang="ko-KR" altLang="en-US" sz="1400" dirty="0">
                <a:solidFill>
                  <a:srgbClr val="FF0000"/>
                </a:solidFill>
              </a:rPr>
              <a:t>행에서 무한 반복 종료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1700" y="3654028"/>
            <a:ext cx="49447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만 파일에 쓴다면 여러 줄을 써도 </a:t>
            </a:r>
            <a:r>
              <a:rPr lang="ko-KR" altLang="en-US" sz="1400" dirty="0" err="1">
                <a:solidFill>
                  <a:srgbClr val="FF0000"/>
                </a:solidFill>
              </a:rPr>
              <a:t>줄바꿈</a:t>
            </a:r>
            <a:r>
              <a:rPr lang="ko-KR" altLang="en-US" sz="1400" dirty="0">
                <a:solidFill>
                  <a:srgbClr val="FF0000"/>
                </a:solidFill>
              </a:rPr>
              <a:t> 되지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않고 한 줄에 이어서 써짐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이를 방지하려고 행을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넘기는  </a:t>
            </a:r>
            <a:r>
              <a:rPr lang="en-US" altLang="ko-KR" sz="1400" dirty="0">
                <a:solidFill>
                  <a:srgbClr val="FF0000"/>
                </a:solidFill>
              </a:rPr>
              <a:t>\n</a:t>
            </a:r>
            <a:r>
              <a:rPr lang="ko-KR" altLang="en-US" sz="1400" dirty="0">
                <a:solidFill>
                  <a:srgbClr val="FF0000"/>
                </a:solidFill>
              </a:rPr>
              <a:t>을 함께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파일 닫기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메시지 출력</a:t>
            </a:r>
          </a:p>
        </p:txBody>
      </p:sp>
    </p:spTree>
    <p:extLst>
      <p:ext uri="{BB962C8B-B14F-4D97-AF65-F5344CB8AC3E}">
        <p14:creationId xmlns:p14="http://schemas.microsoft.com/office/powerpoint/2010/main" val="390712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3" y="908723"/>
            <a:ext cx="8325925" cy="12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도스 </a:t>
            </a:r>
            <a:r>
              <a:rPr lang="en-US" altLang="ko-KR" dirty="0"/>
              <a:t>copy </a:t>
            </a:r>
            <a:r>
              <a:rPr lang="ko-KR" altLang="en-US" dirty="0"/>
              <a:t>명령어의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명령 </a:t>
            </a:r>
            <a:r>
              <a:rPr lang="ko-KR" altLang="en-US" dirty="0" err="1"/>
              <a:t>프롬프트창을</a:t>
            </a:r>
            <a:r>
              <a:rPr lang="ko-KR" altLang="en-US" dirty="0"/>
              <a:t> 열고</a:t>
            </a:r>
            <a:r>
              <a:rPr lang="en-US" altLang="ko-KR" dirty="0"/>
              <a:t>. </a:t>
            </a:r>
            <a:r>
              <a:rPr lang="ko-KR" altLang="en-US" dirty="0"/>
              <a:t>다음과 같이 명령어를 입력하면 </a:t>
            </a:r>
            <a:r>
              <a:rPr lang="en-US" altLang="ko-KR" dirty="0"/>
              <a:t>win.ini </a:t>
            </a:r>
            <a:r>
              <a:rPr lang="ko-KR" altLang="en-US" dirty="0"/>
              <a:t>파일이 </a:t>
            </a:r>
            <a:r>
              <a:rPr lang="en-US" altLang="ko-KR" dirty="0"/>
              <a:t>data3. txt </a:t>
            </a:r>
            <a:r>
              <a:rPr lang="ko-KR" altLang="en-US" dirty="0"/>
              <a:t>파일로 복사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10" y="1268760"/>
            <a:ext cx="7972840" cy="51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2168863"/>
            <a:ext cx="5490610" cy="158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3924055"/>
            <a:ext cx="66167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8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0" y="908720"/>
            <a:ext cx="8190910" cy="491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35960" y="2348883"/>
            <a:ext cx="38704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읽기 모드 및 쓰기 모드로 파일 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파일의 내용을 통째로 읽기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내용을 쓰기 파일에 쓰기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 닫기</a:t>
            </a:r>
          </a:p>
        </p:txBody>
      </p:sp>
    </p:spTree>
    <p:extLst>
      <p:ext uri="{BB962C8B-B14F-4D97-AF65-F5344CB8AC3E}">
        <p14:creationId xmlns:p14="http://schemas.microsoft.com/office/powerpoint/2010/main" val="1813281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908723"/>
            <a:ext cx="7965885" cy="231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36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 암호화</a:t>
            </a:r>
            <a:r>
              <a:rPr lang="en-US" altLang="ko-KR" dirty="0"/>
              <a:t>(</a:t>
            </a:r>
            <a:r>
              <a:rPr lang="en-US" altLang="ko-KR" dirty="0" err="1"/>
              <a:t>ord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chr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‘파’</a:t>
            </a:r>
            <a:r>
              <a:rPr lang="ko-KR" altLang="en-US" dirty="0" err="1"/>
              <a:t>를</a:t>
            </a:r>
            <a:r>
              <a:rPr lang="ko-KR" altLang="en-US" dirty="0"/>
              <a:t> 암호화하려고 </a:t>
            </a:r>
            <a:r>
              <a:rPr lang="en-US" altLang="ko-KR" dirty="0"/>
              <a:t>54028(‘</a:t>
            </a:r>
            <a:r>
              <a:rPr lang="ko-KR" altLang="en-US" dirty="0"/>
              <a:t>파’</a:t>
            </a:r>
            <a:r>
              <a:rPr lang="en-US" altLang="ko-KR" dirty="0"/>
              <a:t>)+100=54123(‘ ’)</a:t>
            </a:r>
            <a:r>
              <a:rPr lang="ko-KR" altLang="en-US" dirty="0"/>
              <a:t>으로 저장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3" y="1628803"/>
            <a:ext cx="8128815" cy="187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51" y="4059070"/>
            <a:ext cx="8108117" cy="164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499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암호 해독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전체 코드 작성</a:t>
            </a:r>
            <a:endParaRPr lang="en-US" altLang="ko-KR" dirty="0"/>
          </a:p>
          <a:p>
            <a:pPr lvl="2"/>
            <a:r>
              <a:rPr lang="ko-KR" altLang="en-US" dirty="0"/>
              <a:t>메모장 실행해서 적당히 내용을 세 줄 입력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5" y="1223758"/>
            <a:ext cx="7940090" cy="157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6" y="3609023"/>
            <a:ext cx="7940090" cy="101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23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메모장의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]-[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메뉴 선택 후 </a:t>
            </a:r>
            <a:r>
              <a:rPr lang="en-US" altLang="ko-KR" dirty="0"/>
              <a:t>[</a:t>
            </a:r>
            <a:r>
              <a:rPr lang="ko-KR" altLang="en-US" dirty="0"/>
              <a:t>다른 이름으로 저장</a:t>
            </a:r>
            <a:r>
              <a:rPr lang="en-US" altLang="ko-KR" dirty="0"/>
              <a:t>] </a:t>
            </a:r>
            <a:r>
              <a:rPr lang="ko-KR" altLang="en-US" dirty="0"/>
              <a:t>대화상자에서 </a:t>
            </a:r>
            <a:r>
              <a:rPr lang="en-US" altLang="ko-KR" dirty="0"/>
              <a:t>C:\ </a:t>
            </a:r>
            <a:r>
              <a:rPr lang="en-US" altLang="ko-KR" dirty="0" err="1"/>
              <a:t>CookPython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normal.txt</a:t>
            </a:r>
            <a:r>
              <a:rPr lang="ko-KR" altLang="en-US" dirty="0"/>
              <a:t>라는 이름으로 저장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48" y="1448780"/>
            <a:ext cx="6861925" cy="352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3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개념</a:t>
            </a:r>
            <a:endParaRPr lang="en-US" altLang="ko-KR" dirty="0"/>
          </a:p>
          <a:p>
            <a:pPr lvl="1"/>
            <a:r>
              <a:rPr lang="ko-KR" altLang="en-US" dirty="0"/>
              <a:t>표준 입출력과 파일 입출력 함수</a:t>
            </a:r>
          </a:p>
          <a:p>
            <a:pPr lvl="1"/>
            <a:endParaRPr lang="ko-KR" altLang="en-US" dirty="0"/>
          </a:p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3" y="1628800"/>
            <a:ext cx="7652655" cy="374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143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773705"/>
            <a:ext cx="7613845" cy="472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85382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수행할 작업이 암호화 인지 암호 해독인지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파일을 열 때 </a:t>
            </a:r>
            <a:r>
              <a:rPr lang="ko-KR" altLang="en-US" sz="1400" dirty="0" err="1">
                <a:solidFill>
                  <a:srgbClr val="FF0000"/>
                </a:solidFill>
              </a:rPr>
              <a:t>인코딩을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utf-8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12~15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secu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변수값이</a:t>
            </a:r>
            <a:r>
              <a:rPr lang="ko-KR" altLang="en-US" sz="1400" dirty="0">
                <a:solidFill>
                  <a:srgbClr val="FF0000"/>
                </a:solidFill>
              </a:rPr>
              <a:t> 암호화할 때는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암호를 해독할 때는 </a:t>
            </a:r>
            <a:r>
              <a:rPr lang="en-US" altLang="ko-KR" sz="1400" dirty="0">
                <a:solidFill>
                  <a:srgbClr val="FF0000"/>
                </a:solidFill>
              </a:rPr>
              <a:t>-100</a:t>
            </a:r>
            <a:r>
              <a:rPr lang="ko-KR" altLang="en-US" sz="1400" dirty="0">
                <a:solidFill>
                  <a:srgbClr val="FF0000"/>
                </a:solidFill>
              </a:rPr>
              <a:t>으로 설정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2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81" y="773113"/>
            <a:ext cx="821125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95900" y="158379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20~33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 파일의 끝까지 읽으면서 무한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inStr</a:t>
            </a:r>
            <a:r>
              <a:rPr lang="ko-KR" altLang="en-US" sz="1400" dirty="0">
                <a:solidFill>
                  <a:srgbClr val="FF0000"/>
                </a:solidFill>
              </a:rPr>
              <a:t>에 읽어 온 것이 아무것도 없으면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23</a:t>
            </a:r>
            <a:r>
              <a:rPr lang="ko-KR" altLang="en-US" sz="1400" dirty="0">
                <a:solidFill>
                  <a:srgbClr val="FF0000"/>
                </a:solidFill>
              </a:rPr>
              <a:t>행이 실행되어서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문을 빠져나감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195900" y="3564015"/>
            <a:ext cx="49320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은 한 행을 암호화한 결과 저장하는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26~31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읽어 온 행의 글자 개수만큼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글자를 하나씩 추출 후 </a:t>
            </a:r>
            <a:r>
              <a:rPr lang="en-US" altLang="ko-KR" sz="1400" dirty="0">
                <a:solidFill>
                  <a:srgbClr val="FF0000"/>
                </a:solidFill>
              </a:rPr>
              <a:t>28</a:t>
            </a:r>
            <a:r>
              <a:rPr lang="ko-KR" altLang="en-US" sz="1400" dirty="0">
                <a:solidFill>
                  <a:srgbClr val="FF0000"/>
                </a:solidFill>
              </a:rPr>
              <a:t>행에서 글자를 숫자로 변환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 </a:t>
            </a:r>
            <a:r>
              <a:rPr lang="ko-KR" altLang="en-US" sz="1400" dirty="0">
                <a:solidFill>
                  <a:srgbClr val="FF0000"/>
                </a:solidFill>
              </a:rPr>
              <a:t>또는 </a:t>
            </a:r>
            <a:r>
              <a:rPr lang="en-US" altLang="ko-KR" sz="1400" dirty="0">
                <a:solidFill>
                  <a:srgbClr val="FF0000"/>
                </a:solidFill>
              </a:rPr>
              <a:t>-100</a:t>
            </a:r>
            <a:r>
              <a:rPr lang="ko-KR" altLang="en-US" sz="1400" dirty="0">
                <a:solidFill>
                  <a:srgbClr val="FF0000"/>
                </a:solidFill>
              </a:rPr>
              <a:t>을 더한 후 </a:t>
            </a:r>
            <a:r>
              <a:rPr lang="en-US" altLang="ko-KR" sz="1400" dirty="0">
                <a:solidFill>
                  <a:srgbClr val="FF0000"/>
                </a:solidFill>
              </a:rPr>
              <a:t>30</a:t>
            </a:r>
            <a:r>
              <a:rPr lang="ko-KR" altLang="en-US" sz="1400" dirty="0">
                <a:solidFill>
                  <a:srgbClr val="FF0000"/>
                </a:solidFill>
              </a:rPr>
              <a:t>행에서 다시 글자로 변환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이 글자를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에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결국 </a:t>
            </a:r>
            <a:r>
              <a:rPr lang="en-US" altLang="ko-KR" sz="1400" dirty="0" err="1">
                <a:solidFill>
                  <a:srgbClr val="FF0000"/>
                </a:solidFill>
              </a:rPr>
              <a:t>outStr</a:t>
            </a:r>
            <a:r>
              <a:rPr lang="ko-KR" altLang="en-US" sz="1400" dirty="0">
                <a:solidFill>
                  <a:srgbClr val="FF0000"/>
                </a:solidFill>
              </a:rPr>
              <a:t>에는 한 행을 암호화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암호 해독한 문자열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암호화 또는 암호를 해독한 내용을 파일에 씀</a:t>
            </a:r>
          </a:p>
        </p:txBody>
      </p:sp>
    </p:spTree>
    <p:extLst>
      <p:ext uri="{BB962C8B-B14F-4D97-AF65-F5344CB8AC3E}">
        <p14:creationId xmlns:p14="http://schemas.microsoft.com/office/powerpoint/2010/main" val="228871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58" y="1133745"/>
            <a:ext cx="8307415" cy="45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5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0" y="773708"/>
            <a:ext cx="7688224" cy="58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4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개념</a:t>
            </a:r>
            <a:endParaRPr lang="en-US" altLang="ko-KR" dirty="0"/>
          </a:p>
          <a:p>
            <a:pPr lvl="1"/>
            <a:r>
              <a:rPr lang="ko-KR" altLang="en-US" dirty="0"/>
              <a:t>이진</a:t>
            </a:r>
            <a:r>
              <a:rPr lang="en-US" altLang="ko-KR" dirty="0"/>
              <a:t>(Binary : </a:t>
            </a:r>
            <a:r>
              <a:rPr lang="ko-KR" altLang="en-US" dirty="0"/>
              <a:t>바이너리</a:t>
            </a:r>
            <a:r>
              <a:rPr lang="en-US" altLang="ko-KR" dirty="0"/>
              <a:t>) </a:t>
            </a:r>
            <a:r>
              <a:rPr lang="ko-KR" altLang="en-US" dirty="0"/>
              <a:t>파일 </a:t>
            </a:r>
            <a:r>
              <a:rPr lang="en-US" altLang="ko-KR" dirty="0"/>
              <a:t>: </a:t>
            </a:r>
            <a:r>
              <a:rPr lang="ko-KR" altLang="en-US" dirty="0"/>
              <a:t>글자가 아닌 비트</a:t>
            </a:r>
            <a:r>
              <a:rPr lang="en-US" altLang="ko-KR" dirty="0"/>
              <a:t>(Bit) </a:t>
            </a:r>
            <a:r>
              <a:rPr lang="ko-KR" altLang="en-US" dirty="0"/>
              <a:t>단위로 의미가 있는 파일</a:t>
            </a:r>
            <a:endParaRPr lang="en-US" altLang="ko-KR" dirty="0"/>
          </a:p>
          <a:p>
            <a:pPr lvl="2"/>
            <a:r>
              <a:rPr lang="ko-KR" altLang="en-US" dirty="0"/>
              <a:t>텍스트 파일을 제외한 나머지 파일</a:t>
            </a:r>
            <a:endParaRPr lang="en-US" altLang="ko-KR" dirty="0"/>
          </a:p>
          <a:p>
            <a:pPr lvl="2"/>
            <a:r>
              <a:rPr lang="ko-KR" altLang="en-US" dirty="0"/>
              <a:t>그림 파일</a:t>
            </a:r>
            <a:r>
              <a:rPr lang="en-US" altLang="ko-KR" dirty="0"/>
              <a:t>, </a:t>
            </a:r>
            <a:r>
              <a:rPr lang="ko-KR" altLang="en-US" dirty="0"/>
              <a:t>음악 파일</a:t>
            </a:r>
            <a:r>
              <a:rPr lang="en-US" altLang="ko-KR" dirty="0"/>
              <a:t>, </a:t>
            </a:r>
            <a:r>
              <a:rPr lang="ko-KR" altLang="en-US" dirty="0"/>
              <a:t>동영상 파일</a:t>
            </a:r>
            <a:r>
              <a:rPr lang="en-US" altLang="ko-KR" dirty="0"/>
              <a:t>, </a:t>
            </a:r>
            <a:r>
              <a:rPr lang="ko-KR" altLang="en-US" dirty="0"/>
              <a:t>엑셀 파일</a:t>
            </a:r>
            <a:r>
              <a:rPr lang="en-US" altLang="ko-KR" dirty="0"/>
              <a:t>, </a:t>
            </a:r>
            <a:r>
              <a:rPr lang="ko-KR" altLang="en-US" dirty="0"/>
              <a:t>실행 </a:t>
            </a:r>
            <a:r>
              <a:rPr lang="en-US" altLang="ko-KR" dirty="0"/>
              <a:t>EXE </a:t>
            </a:r>
            <a:r>
              <a:rPr lang="ko-KR" altLang="en-US" dirty="0"/>
              <a:t>파일 등이 모두 이진 파일</a:t>
            </a:r>
            <a:endParaRPr lang="en-US" altLang="ko-KR" dirty="0"/>
          </a:p>
          <a:p>
            <a:pPr lvl="1"/>
            <a:r>
              <a:rPr lang="ko-KR" altLang="en-US" dirty="0"/>
              <a:t>텍스트 파일과 이진 파일을 구분하는 간단한 방법</a:t>
            </a:r>
            <a:r>
              <a:rPr lang="en-US" altLang="ko-KR" dirty="0"/>
              <a:t>(</a:t>
            </a:r>
            <a:r>
              <a:rPr lang="ko-KR" altLang="en-US" dirty="0"/>
              <a:t>파일을 메모장에서 열기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열었을 때 글자처럼 보이면 텍스트 파일</a:t>
            </a:r>
            <a:r>
              <a:rPr lang="en-US" altLang="ko-KR" dirty="0"/>
              <a:t>, </a:t>
            </a:r>
            <a:r>
              <a:rPr lang="ko-KR" altLang="en-US" dirty="0"/>
              <a:t>이상하게 보이면 이진 파일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575" y="2843935"/>
            <a:ext cx="79121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414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이진 파일의 복사</a:t>
            </a:r>
            <a:endParaRPr lang="en-US" altLang="ko-KR" dirty="0"/>
          </a:p>
          <a:p>
            <a:pPr lvl="1"/>
            <a:r>
              <a:rPr lang="en-US" altLang="ko-KR" dirty="0"/>
              <a:t>Code11-08.py</a:t>
            </a:r>
            <a:r>
              <a:rPr lang="ko-KR" altLang="en-US" dirty="0"/>
              <a:t>를 수정해서 이진 파일 복사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1628800"/>
            <a:ext cx="7760669" cy="430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5911851"/>
            <a:ext cx="7760669" cy="68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10837" y="3293985"/>
            <a:ext cx="5895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이진 읽기 모드와 쓰기 모드로 파일 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파일의 끝까지 한 바이트씩 읽어서 한 바이트씩 파일에 쓰기</a:t>
            </a:r>
          </a:p>
        </p:txBody>
      </p:sp>
    </p:spTree>
    <p:extLst>
      <p:ext uri="{BB962C8B-B14F-4D97-AF65-F5344CB8AC3E}">
        <p14:creationId xmlns:p14="http://schemas.microsoft.com/office/powerpoint/2010/main" val="3946196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사진 파일 읽어서 출력</a:t>
            </a:r>
            <a:endParaRPr lang="en-US" altLang="ko-KR" dirty="0"/>
          </a:p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구성 이해 </a:t>
            </a:r>
            <a:endParaRPr lang="en-US" altLang="ko-KR" dirty="0"/>
          </a:p>
          <a:p>
            <a:pPr lvl="2"/>
            <a:r>
              <a:rPr lang="ko-KR" altLang="en-US" dirty="0"/>
              <a:t>*</a:t>
            </a:r>
            <a:r>
              <a:rPr lang="en-US" altLang="ko-KR" dirty="0"/>
              <a:t>.raw </a:t>
            </a:r>
            <a:r>
              <a:rPr lang="ko-KR" altLang="en-US" dirty="0"/>
              <a:t>파일 </a:t>
            </a:r>
            <a:r>
              <a:rPr lang="en-US" altLang="ko-KR" dirty="0"/>
              <a:t>: 256×256</a:t>
            </a:r>
            <a:r>
              <a:rPr lang="ko-KR" altLang="en-US" dirty="0"/>
              <a:t>픽셀 크기의 흑백 이미지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2303878"/>
            <a:ext cx="6380965" cy="394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46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윈도창의 작성</a:t>
            </a:r>
          </a:p>
          <a:p>
            <a:pPr lvl="2"/>
            <a:r>
              <a:rPr lang="ko-KR" altLang="en-US" dirty="0"/>
              <a:t>기본적인 </a:t>
            </a:r>
            <a:r>
              <a:rPr lang="ko-KR" altLang="en-US" dirty="0" err="1"/>
              <a:t>윈도창을</a:t>
            </a:r>
            <a:r>
              <a:rPr lang="ko-KR" altLang="en-US" dirty="0"/>
              <a:t> 표시하는 간단한 코드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543307"/>
            <a:ext cx="7965885" cy="149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2933948"/>
            <a:ext cx="7965885" cy="261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95" y="4763639"/>
            <a:ext cx="2790310" cy="191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80868" y="2753928"/>
            <a:ext cx="56971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window </a:t>
            </a:r>
            <a:r>
              <a:rPr lang="ko-KR" altLang="en-US" sz="1400" dirty="0">
                <a:solidFill>
                  <a:srgbClr val="FF0000"/>
                </a:solidFill>
              </a:rPr>
              <a:t>변수는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전체 가리킴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XSIZE, YSIZE</a:t>
            </a:r>
            <a:r>
              <a:rPr lang="ko-KR" altLang="en-US" sz="1400" dirty="0">
                <a:solidFill>
                  <a:srgbClr val="FF0000"/>
                </a:solidFill>
              </a:rPr>
              <a:t>는 캔버스의 크기 </a:t>
            </a:r>
            <a:r>
              <a:rPr lang="en-US" altLang="ko-KR" sz="1400" dirty="0">
                <a:solidFill>
                  <a:srgbClr val="FF0000"/>
                </a:solidFill>
              </a:rPr>
              <a:t>256×256</a:t>
            </a:r>
            <a:r>
              <a:rPr lang="ko-KR" altLang="en-US" sz="1400" dirty="0">
                <a:solidFill>
                  <a:srgbClr val="FF0000"/>
                </a:solidFill>
              </a:rPr>
              <a:t>으로 지정하는 변수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256×256 </a:t>
            </a:r>
            <a:r>
              <a:rPr lang="ko-KR" altLang="en-US" sz="1400" dirty="0">
                <a:solidFill>
                  <a:srgbClr val="FF0000"/>
                </a:solidFill>
              </a:rPr>
              <a:t>크기의 캔버스 부착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12~13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부착한 캔버스와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</a:t>
            </a:r>
            <a:r>
              <a:rPr lang="ko-KR" altLang="en-US" sz="1400" dirty="0">
                <a:solidFill>
                  <a:srgbClr val="FF0000"/>
                </a:solidFill>
              </a:rPr>
              <a:t>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169476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이미지 출력</a:t>
            </a:r>
            <a:endParaRPr lang="en-US" altLang="ko-KR" dirty="0"/>
          </a:p>
          <a:p>
            <a:pPr lvl="2"/>
            <a:r>
              <a:rPr lang="en-US" altLang="ko-KR" dirty="0"/>
              <a:t>Code11-11.py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다음 두 행을 추가로 코딩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paper </a:t>
            </a:r>
            <a:r>
              <a:rPr lang="ko-KR" altLang="en-US" dirty="0"/>
              <a:t>변수는 캔버스 위에 흰색 종이를 한 장 붙인 것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493788"/>
            <a:ext cx="8100900" cy="75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2843938"/>
            <a:ext cx="4487145" cy="345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864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RAW </a:t>
            </a:r>
            <a:r>
              <a:rPr lang="ko-KR" altLang="en-US" dirty="0"/>
              <a:t>사진 파일의 화면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➊ 디스크에 저장된 </a:t>
            </a:r>
            <a:r>
              <a:rPr lang="en-US" altLang="ko-KR" dirty="0"/>
              <a:t>RAW </a:t>
            </a:r>
            <a:r>
              <a:rPr lang="ko-KR" altLang="en-US" dirty="0"/>
              <a:t>파일을 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err="1"/>
              <a:t>불러임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68763"/>
            <a:ext cx="8184986" cy="26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4509120"/>
            <a:ext cx="7740860" cy="177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8" y="5094185"/>
            <a:ext cx="49055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tmpList</a:t>
            </a:r>
            <a:r>
              <a:rPr lang="ko-KR" altLang="en-US" sz="1400" dirty="0">
                <a:solidFill>
                  <a:srgbClr val="FF0000"/>
                </a:solidFill>
              </a:rPr>
              <a:t>를 비움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</a:t>
            </a:r>
            <a:r>
              <a:rPr lang="ko-KR" altLang="en-US" sz="1400" dirty="0">
                <a:solidFill>
                  <a:srgbClr val="FF0000"/>
                </a:solidFill>
              </a:rPr>
              <a:t>바이트씩 </a:t>
            </a:r>
            <a:r>
              <a:rPr lang="en-US" altLang="ko-KR" sz="1400" dirty="0">
                <a:solidFill>
                  <a:srgbClr val="FF0000"/>
                </a:solidFill>
              </a:rPr>
              <a:t>256</a:t>
            </a:r>
            <a:r>
              <a:rPr lang="ko-KR" altLang="en-US" sz="1400" dirty="0">
                <a:solidFill>
                  <a:srgbClr val="FF0000"/>
                </a:solidFill>
              </a:rPr>
              <a:t>번 읽어 </a:t>
            </a:r>
            <a:r>
              <a:rPr lang="en-US" altLang="ko-KR" sz="1400" dirty="0" err="1">
                <a:solidFill>
                  <a:srgbClr val="FF0000"/>
                </a:solidFill>
              </a:rPr>
              <a:t>tmpList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256 </a:t>
            </a:r>
            <a:r>
              <a:rPr lang="ko-KR" altLang="en-US" sz="1400" dirty="0">
                <a:solidFill>
                  <a:srgbClr val="FF0000"/>
                </a:solidFill>
              </a:rPr>
              <a:t>크기의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차 리스트를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ko-KR" altLang="en-US" sz="1400" dirty="0">
                <a:solidFill>
                  <a:srgbClr val="FF0000"/>
                </a:solidFill>
              </a:rPr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403039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입출력의 기본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열기 </a:t>
            </a:r>
          </a:p>
          <a:p>
            <a:pPr marL="93662" indent="0">
              <a:buNone/>
            </a:pP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313765"/>
            <a:ext cx="61722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4644135"/>
            <a:ext cx="7996265" cy="76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721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➋ 메모리</a:t>
            </a:r>
            <a:r>
              <a:rPr lang="en-US" altLang="ko-KR" dirty="0"/>
              <a:t>(</a:t>
            </a:r>
            <a:r>
              <a:rPr lang="en-US" altLang="ko-KR" dirty="0" err="1"/>
              <a:t>inImage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윈도창에</a:t>
            </a:r>
            <a:r>
              <a:rPr lang="ko-KR" altLang="en-US" dirty="0"/>
              <a:t> 출력하는 기능은 </a:t>
            </a:r>
            <a:r>
              <a:rPr lang="en-US" altLang="ko-KR" dirty="0" err="1"/>
              <a:t>displayImage</a:t>
            </a:r>
            <a:r>
              <a:rPr lang="en-US" altLang="ko-KR" dirty="0"/>
              <a:t>() </a:t>
            </a:r>
            <a:r>
              <a:rPr lang="ko-KR" altLang="en-US" dirty="0"/>
              <a:t>함수에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38" y="1133747"/>
            <a:ext cx="8092639" cy="16651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8400"/>
          <a:stretch/>
        </p:blipFill>
        <p:spPr>
          <a:xfrm>
            <a:off x="2270575" y="2663915"/>
            <a:ext cx="8085396" cy="10833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50" y="4074229"/>
            <a:ext cx="8532440" cy="122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2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0" y="683698"/>
            <a:ext cx="7290810" cy="61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2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63" y="998730"/>
            <a:ext cx="8143059" cy="47207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35863" y="2348883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29~32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관련 변수 준비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1146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04 </a:t>
            </a:r>
            <a:r>
              <a:rPr lang="ko-KR" altLang="en-US" dirty="0"/>
              <a:t>이진 파일 입출력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4159"/>
          <a:stretch/>
        </p:blipFill>
        <p:spPr>
          <a:xfrm>
            <a:off x="1893288" y="900861"/>
            <a:ext cx="8352420" cy="26625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35960" y="239388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파일명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loadImage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파일명 전달해 해당 파일을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리스트에 불러들임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displayImage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</a:t>
            </a:r>
            <a:r>
              <a:rPr lang="en-US" altLang="ko-KR" sz="1400" dirty="0" err="1">
                <a:solidFill>
                  <a:srgbClr val="FF0000"/>
                </a:solidFill>
              </a:rPr>
              <a:t>inImage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리스트를 전달해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</a:p>
        </p:txBody>
      </p:sp>
      <p:pic>
        <p:nvPicPr>
          <p:cNvPr id="2050" name="Picture 2" descr="C:\Users\KDY\Desktop\파이썬 3판\강의교안_파이썬\개정사항\그림(3판)\11장\p35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3699032"/>
            <a:ext cx="2624778" cy="29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459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디렉터리 다루기</a:t>
            </a:r>
            <a:endParaRPr lang="en-US" altLang="ko-KR" dirty="0"/>
          </a:p>
          <a:p>
            <a:pPr lvl="1"/>
            <a:r>
              <a:rPr lang="en-US" altLang="ko-KR" dirty="0" err="1"/>
              <a:t>shutil</a:t>
            </a:r>
            <a:r>
              <a:rPr lang="en-US" altLang="ko-KR" dirty="0"/>
              <a:t> </a:t>
            </a:r>
            <a:r>
              <a:rPr lang="ko-KR" altLang="en-US" dirty="0"/>
              <a:t>모듈과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r>
              <a:rPr lang="en-US" altLang="ko-KR" dirty="0"/>
              <a:t>, </a:t>
            </a:r>
            <a:r>
              <a:rPr lang="en-US" altLang="ko-KR" dirty="0" err="1"/>
              <a:t>os.path</a:t>
            </a:r>
            <a:r>
              <a:rPr lang="en-US" altLang="ko-KR" dirty="0"/>
              <a:t>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en-US" altLang="ko-KR" dirty="0"/>
              <a:t>,</a:t>
            </a:r>
            <a:r>
              <a:rPr lang="ko-KR" altLang="en-US" dirty="0"/>
              <a:t> 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  <a:r>
              <a:rPr lang="ko-KR" altLang="en-US" dirty="0"/>
              <a:t> 다룰 수 있는 다양한 함수 제공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07" y="1583798"/>
            <a:ext cx="8145905" cy="29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160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7" y="953725"/>
            <a:ext cx="8245045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04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953726"/>
            <a:ext cx="8190910" cy="295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62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및 디렉터리 복사</a:t>
            </a:r>
            <a:endParaRPr lang="en-US" altLang="ko-KR" dirty="0"/>
          </a:p>
          <a:p>
            <a:pPr lvl="2"/>
            <a:r>
              <a:rPr lang="en-US" altLang="ko-KR" dirty="0" err="1"/>
              <a:t>shutil.copy</a:t>
            </a:r>
            <a:r>
              <a:rPr lang="en-US" altLang="ko-KR" dirty="0"/>
              <a:t>(</a:t>
            </a:r>
            <a:r>
              <a:rPr lang="ko-KR" altLang="en-US" dirty="0"/>
              <a:t>소스파일</a:t>
            </a:r>
            <a:r>
              <a:rPr lang="en-US" altLang="ko-KR" dirty="0"/>
              <a:t>, </a:t>
            </a:r>
            <a:r>
              <a:rPr lang="ko-KR" altLang="en-US" dirty="0"/>
              <a:t>타깃파일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복사할 때는 원본 파일이 있어야 하고</a:t>
            </a:r>
            <a:r>
              <a:rPr lang="en-US" altLang="ko-KR" dirty="0"/>
              <a:t>, </a:t>
            </a:r>
            <a:r>
              <a:rPr lang="ko-KR" altLang="en-US" dirty="0"/>
              <a:t>복사하려는 폴더</a:t>
            </a:r>
            <a:r>
              <a:rPr lang="en-US" altLang="ko-KR" dirty="0"/>
              <a:t>(C:\Temp)</a:t>
            </a:r>
            <a:r>
              <a:rPr lang="ko-KR" altLang="en-US" dirty="0"/>
              <a:t>도 있어야 함</a:t>
            </a:r>
            <a:endParaRPr lang="en-US" altLang="ko-KR" dirty="0"/>
          </a:p>
          <a:p>
            <a:pPr lvl="2"/>
            <a:r>
              <a:rPr lang="ko-KR" altLang="en-US" dirty="0"/>
              <a:t>디렉터리 통째로 복사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1524000"/>
            <a:ext cx="8145905" cy="1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8" y="3879053"/>
            <a:ext cx="8145905" cy="44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217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생성 및 삭제 </a:t>
            </a:r>
            <a:endParaRPr lang="en-US" altLang="ko-KR" dirty="0"/>
          </a:p>
          <a:p>
            <a:pPr lvl="2"/>
            <a:r>
              <a:rPr lang="ko-KR" altLang="en-US" dirty="0"/>
              <a:t>디렉터리의 생성 </a:t>
            </a:r>
            <a:r>
              <a:rPr lang="en-US" altLang="ko-KR" dirty="0"/>
              <a:t>: </a:t>
            </a:r>
            <a:r>
              <a:rPr lang="en-US" altLang="ko-KR" dirty="0" err="1"/>
              <a:t>os.mkdir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r>
              <a:rPr lang="ko-KR" altLang="en-US" dirty="0"/>
              <a:t>디렉터리의 삭제 </a:t>
            </a:r>
            <a:r>
              <a:rPr lang="en-US" altLang="ko-KR" dirty="0"/>
              <a:t>: </a:t>
            </a:r>
            <a:r>
              <a:rPr lang="en-US" altLang="ko-KR" dirty="0" err="1"/>
              <a:t>shutil.rmtree</a:t>
            </a:r>
            <a:r>
              <a:rPr lang="en-US" altLang="ko-KR" dirty="0"/>
              <a:t>(</a:t>
            </a:r>
            <a:r>
              <a:rPr lang="ko-KR" altLang="en-US" dirty="0"/>
              <a:t>폴더 명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os.mkdir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미리 상위 폴더 만들어야 함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행을 먼저 실행하지 않고 </a:t>
            </a:r>
            <a:r>
              <a:rPr lang="en-US" altLang="ko-KR" dirty="0"/>
              <a:t>4</a:t>
            </a:r>
            <a:r>
              <a:rPr lang="ko-KR" altLang="en-US" dirty="0"/>
              <a:t>행을 실행하면 오류 발생</a:t>
            </a:r>
            <a:endParaRPr lang="en-US" altLang="ko-KR" dirty="0"/>
          </a:p>
          <a:p>
            <a:pPr lvl="2"/>
            <a:r>
              <a:rPr lang="en-US" altLang="ko-KR" dirty="0" err="1"/>
              <a:t>shutil.rmtree</a:t>
            </a:r>
            <a:r>
              <a:rPr lang="en-US" altLang="ko-KR" dirty="0"/>
              <a:t>(</a:t>
            </a:r>
            <a:r>
              <a:rPr lang="ko-KR" altLang="en-US" dirty="0" err="1"/>
              <a:t>폴더명</a:t>
            </a:r>
            <a:r>
              <a:rPr lang="en-US" altLang="ko-KR" dirty="0"/>
              <a:t>) </a:t>
            </a:r>
            <a:r>
              <a:rPr lang="ko-KR" altLang="en-US" dirty="0"/>
              <a:t>함수는 폴더 안의 모든 파일 삭제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2" y="1853825"/>
            <a:ext cx="8335399" cy="243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870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디렉터리의 목록 모두 보기 </a:t>
            </a:r>
            <a:endParaRPr lang="en-US" altLang="ko-KR" dirty="0"/>
          </a:p>
          <a:p>
            <a:pPr lvl="2"/>
            <a:r>
              <a:rPr lang="en-US" altLang="ko-KR" dirty="0" err="1"/>
              <a:t>os.walk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3" y="1528919"/>
            <a:ext cx="7785865" cy="359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00948" y="2187947"/>
            <a:ext cx="47970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os.walk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폴더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함수는 현재 </a:t>
            </a:r>
            <a:r>
              <a:rPr lang="ko-KR" altLang="en-US" sz="1400" dirty="0" err="1">
                <a:solidFill>
                  <a:srgbClr val="FF0000"/>
                </a:solidFill>
              </a:rPr>
              <a:t>폴더명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dirName</a:t>
            </a:r>
            <a:r>
              <a:rPr lang="en-US" altLang="ko-KR" sz="1400" dirty="0">
                <a:solidFill>
                  <a:srgbClr val="FF0000"/>
                </a:solidFill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</a:rPr>
              <a:t>현재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</a:t>
            </a:r>
            <a:r>
              <a:rPr lang="ko-KR" altLang="en-US" sz="1400" dirty="0">
                <a:solidFill>
                  <a:srgbClr val="FF0000"/>
                </a:solidFill>
              </a:rPr>
              <a:t>폴더의 하위 디렉터리 목록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subDirList</a:t>
            </a:r>
            <a:r>
              <a:rPr lang="en-US" altLang="ko-KR" sz="1400" dirty="0">
                <a:solidFill>
                  <a:srgbClr val="FF0000"/>
                </a:solidFill>
              </a:rPr>
              <a:t>), </a:t>
            </a:r>
            <a:r>
              <a:rPr lang="ko-KR" altLang="en-US" sz="1400" dirty="0">
                <a:solidFill>
                  <a:srgbClr val="FF0000"/>
                </a:solidFill>
              </a:rPr>
              <a:t>파일명 목록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(</a:t>
            </a:r>
            <a:r>
              <a:rPr lang="en-US" altLang="ko-KR" sz="1400" dirty="0" err="1">
                <a:solidFill>
                  <a:srgbClr val="FF0000"/>
                </a:solidFill>
              </a:rPr>
              <a:t>fnames</a:t>
            </a:r>
            <a:r>
              <a:rPr lang="en-US" altLang="ko-KR" sz="1400" dirty="0">
                <a:solidFill>
                  <a:srgbClr val="FF0000"/>
                </a:solidFill>
              </a:rPr>
              <a:t>) 3</a:t>
            </a:r>
            <a:r>
              <a:rPr lang="ko-KR" altLang="en-US" sz="1400" dirty="0">
                <a:solidFill>
                  <a:srgbClr val="FF0000"/>
                </a:solidFill>
              </a:rPr>
              <a:t>개를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3~4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fnames</a:t>
            </a:r>
            <a:r>
              <a:rPr lang="ko-KR" altLang="en-US" sz="1400" dirty="0">
                <a:solidFill>
                  <a:srgbClr val="FF0000"/>
                </a:solidFill>
              </a:rPr>
              <a:t>의 개수만큼 반복해서 폴더명과 파일명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</a:rPr>
              <a:t> 묶어 출력</a:t>
            </a:r>
          </a:p>
        </p:txBody>
      </p:sp>
    </p:spTree>
    <p:extLst>
      <p:ext uri="{BB962C8B-B14F-4D97-AF65-F5344CB8AC3E}">
        <p14:creationId xmlns:p14="http://schemas.microsoft.com/office/powerpoint/2010/main" val="294187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모드</a:t>
            </a:r>
            <a:r>
              <a:rPr lang="en-US" altLang="ko-KR" dirty="0"/>
              <a:t>( Mode) : open() </a:t>
            </a:r>
            <a:r>
              <a:rPr lang="ko-KR" altLang="en-US" dirty="0"/>
              <a:t>함수의 마지막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223755"/>
            <a:ext cx="61976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2957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또는 폴더가 이미 존재하는지 확인 </a:t>
            </a:r>
            <a:endParaRPr lang="en-US" altLang="ko-KR" dirty="0"/>
          </a:p>
          <a:p>
            <a:pPr lvl="2"/>
            <a:r>
              <a:rPr lang="en-US" altLang="ko-KR" dirty="0" err="1"/>
              <a:t>os.path.exists</a:t>
            </a:r>
            <a:r>
              <a:rPr lang="en-US" altLang="ko-KR" dirty="0"/>
              <a:t>(</a:t>
            </a:r>
            <a:r>
              <a:rPr lang="ko-KR" altLang="en-US" dirty="0"/>
              <a:t>파일명 또는 </a:t>
            </a:r>
            <a:r>
              <a:rPr lang="ko-KR" altLang="en-US" dirty="0" err="1"/>
              <a:t>폴더명</a:t>
            </a:r>
            <a:r>
              <a:rPr lang="en-US" altLang="ko-KR" dirty="0"/>
              <a:t>)</a:t>
            </a:r>
            <a:r>
              <a:rPr lang="ko-KR" altLang="en-US" dirty="0"/>
              <a:t> 사용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5" y="1538793"/>
            <a:ext cx="8100900" cy="212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00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크기 확인</a:t>
            </a:r>
            <a:r>
              <a:rPr lang="en-US" altLang="ko-KR" dirty="0"/>
              <a:t>(</a:t>
            </a:r>
            <a:r>
              <a:rPr lang="ko-KR" altLang="en-US" dirty="0"/>
              <a:t>바이트 단위로 출력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3" y="1204868"/>
            <a:ext cx="8055895" cy="181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31" y="3609023"/>
            <a:ext cx="8051314" cy="1549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552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dirty="0"/>
              <a:t>압축 기능은 </a:t>
            </a:r>
            <a:r>
              <a:rPr lang="en-US" altLang="ko-KR" dirty="0" err="1"/>
              <a:t>zipfile</a:t>
            </a:r>
            <a:r>
              <a:rPr lang="en-US" altLang="ko-KR" dirty="0"/>
              <a:t> </a:t>
            </a:r>
            <a:r>
              <a:rPr lang="ko-KR" altLang="en-US" dirty="0"/>
              <a:t>모듈에서 제공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538790"/>
            <a:ext cx="7740860" cy="20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30915" y="23938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새로 압축될 파일을 쓰기</a:t>
            </a:r>
            <a:r>
              <a:rPr lang="en-US" altLang="ko-KR" sz="1400" dirty="0">
                <a:solidFill>
                  <a:srgbClr val="FF0000"/>
                </a:solidFill>
              </a:rPr>
              <a:t>(w)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압축 파일 닫기</a:t>
            </a:r>
          </a:p>
        </p:txBody>
      </p:sp>
    </p:spTree>
    <p:extLst>
      <p:ext uri="{BB962C8B-B14F-4D97-AF65-F5344CB8AC3E}">
        <p14:creationId xmlns:p14="http://schemas.microsoft.com/office/powerpoint/2010/main" val="135399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파일 압축과 압축 풀기</a:t>
            </a:r>
            <a:endParaRPr lang="en-US" altLang="ko-KR" dirty="0"/>
          </a:p>
          <a:p>
            <a:pPr lvl="2"/>
            <a:r>
              <a:rPr lang="ko-KR" altLang="en-US" dirty="0"/>
              <a:t>압축 기능은 </a:t>
            </a:r>
            <a:r>
              <a:rPr lang="en-US" altLang="ko-KR" dirty="0" err="1"/>
              <a:t>zipfile</a:t>
            </a:r>
            <a:r>
              <a:rPr lang="en-US" altLang="ko-KR" dirty="0"/>
              <a:t> </a:t>
            </a:r>
            <a:r>
              <a:rPr lang="ko-KR" altLang="en-US" dirty="0"/>
              <a:t>모듈에서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압축 풀기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538790"/>
            <a:ext cx="7740860" cy="201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30915" y="239388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새로 압축될 파일을 쓰기</a:t>
            </a:r>
            <a:r>
              <a:rPr lang="en-US" altLang="ko-KR" sz="1400" dirty="0">
                <a:solidFill>
                  <a:srgbClr val="FF0000"/>
                </a:solidFill>
              </a:rPr>
              <a:t>(w)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압축 파일 닫기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284095"/>
            <a:ext cx="7740860" cy="178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555940" y="468914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풀 파일을 읽기</a:t>
            </a:r>
            <a:r>
              <a:rPr lang="en-US" altLang="ko-KR" sz="1400" dirty="0">
                <a:solidFill>
                  <a:srgbClr val="FF0000"/>
                </a:solidFill>
              </a:rPr>
              <a:t>(r)</a:t>
            </a:r>
            <a:r>
              <a:rPr lang="ko-KR" altLang="en-US" sz="1400" dirty="0">
                <a:solidFill>
                  <a:srgbClr val="FF0000"/>
                </a:solidFill>
              </a:rPr>
              <a:t>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해당 폴더에 압축 풀기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압축 파일 닫기</a:t>
            </a:r>
          </a:p>
        </p:txBody>
      </p:sp>
    </p:spTree>
    <p:extLst>
      <p:ext uri="{BB962C8B-B14F-4D97-AF65-F5344CB8AC3E}">
        <p14:creationId xmlns:p14="http://schemas.microsoft.com/office/powerpoint/2010/main" val="1157331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pPr lvl="1"/>
            <a:r>
              <a:rPr lang="en-US" altLang="ko-KR" dirty="0"/>
              <a:t>try, except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1"/>
            <a:r>
              <a:rPr lang="ko-KR" altLang="en-US" dirty="0"/>
              <a:t>예외 처리</a:t>
            </a:r>
            <a:r>
              <a:rPr lang="en-US" altLang="ko-KR" dirty="0"/>
              <a:t>(Exception Handling) : </a:t>
            </a:r>
            <a:r>
              <a:rPr lang="ko-KR" altLang="en-US" dirty="0"/>
              <a:t>오류가 발생할 때 </a:t>
            </a:r>
            <a:r>
              <a:rPr lang="ko-KR" altLang="en-US" dirty="0" err="1"/>
              <a:t>파이썬이</a:t>
            </a:r>
            <a:r>
              <a:rPr lang="ko-KR" altLang="en-US" dirty="0"/>
              <a:t> 처리하지 않고 프로그래머가 작성 한 코드를 실행하는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try </a:t>
            </a:r>
            <a:r>
              <a:rPr lang="ko-KR" altLang="en-US" dirty="0"/>
              <a:t>문</a:t>
            </a:r>
            <a:r>
              <a:rPr lang="en-US" altLang="ko-KR" dirty="0"/>
              <a:t>, except </a:t>
            </a:r>
            <a:r>
              <a:rPr lang="ko-KR" altLang="en-US" dirty="0"/>
              <a:t>문을 활용</a:t>
            </a:r>
            <a:r>
              <a:rPr lang="en-US" altLang="ko-KR" dirty="0"/>
              <a:t>, </a:t>
            </a:r>
            <a:r>
              <a:rPr lang="ko-KR" altLang="en-US" dirty="0"/>
              <a:t>이런 </a:t>
            </a:r>
            <a:r>
              <a:rPr lang="ko-KR" altLang="en-US" dirty="0" err="1"/>
              <a:t>파이썬의</a:t>
            </a:r>
            <a:r>
              <a:rPr lang="ko-KR" altLang="en-US" dirty="0"/>
              <a:t> 오류 대신 직접 오류 메시지를 작성 정상적으로 흐름을 이어가게 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2258873"/>
            <a:ext cx="8235915" cy="156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8" y="4554128"/>
            <a:ext cx="8235915" cy="21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091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문자열 중에서 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글자의 위치를 모두 찾아서 출력하는 코드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ko-KR" altLang="en-US" dirty="0" err="1"/>
              <a:t>파이썬</a:t>
            </a:r>
            <a:r>
              <a:rPr lang="ko-KR" altLang="en-US" dirty="0"/>
              <a:t>’ 글자가 위치한 첨자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13</a:t>
            </a:r>
            <a:r>
              <a:rPr lang="ko-KR" altLang="en-US" dirty="0"/>
              <a:t>을 찾은 후에는 더 이상 없기 때문에 오류가 발생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6" y="1573795"/>
            <a:ext cx="8136994" cy="31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68" y="4734145"/>
            <a:ext cx="8100899" cy="159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312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예외 처리 추가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9" y="1088743"/>
            <a:ext cx="7830870" cy="39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9" y="4994138"/>
            <a:ext cx="7830870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870978" y="2483898"/>
            <a:ext cx="40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7~9</a:t>
            </a:r>
            <a:r>
              <a:rPr lang="ko-KR" altLang="en-US" sz="1400" dirty="0">
                <a:solidFill>
                  <a:srgbClr val="FF0000"/>
                </a:solidFill>
              </a:rPr>
              <a:t>행 중에서 오류가 발생하면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수행</a:t>
            </a:r>
          </a:p>
        </p:txBody>
      </p:sp>
    </p:spTree>
    <p:extLst>
      <p:ext uri="{BB962C8B-B14F-4D97-AF65-F5344CB8AC3E}">
        <p14:creationId xmlns:p14="http://schemas.microsoft.com/office/powerpoint/2010/main" val="3282384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/>
              <a:t>except </a:t>
            </a:r>
            <a:r>
              <a:rPr lang="ko-KR" altLang="en-US" dirty="0"/>
              <a:t>문 뒤에 아무것도 명시하지 않으면 모든 종류의 오류 처리</a:t>
            </a:r>
            <a:endParaRPr lang="en-US" altLang="ko-KR" dirty="0"/>
          </a:p>
          <a:p>
            <a:pPr lvl="3"/>
            <a:r>
              <a:rPr lang="ko-KR" altLang="en-US" dirty="0"/>
              <a:t>필요하다면 오류의 종류에 따라서 다른 오류 처리도 가능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234" y="1493788"/>
            <a:ext cx="7888291" cy="17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645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대표적인 예외종류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90" y="1178750"/>
            <a:ext cx="66040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055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오류의 종류에 따라서 다른 처리를 진행하는 코드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55" y="1223755"/>
            <a:ext cx="8010890" cy="279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57" y="4021127"/>
            <a:ext cx="8010890" cy="237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6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02 </a:t>
            </a:r>
            <a:r>
              <a:rPr lang="ko-KR" altLang="en-US" dirty="0"/>
              <a:t> 파일 입출력의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모드</a:t>
            </a:r>
            <a:r>
              <a:rPr lang="en-US" altLang="ko-KR" dirty="0"/>
              <a:t>( Mode) : open() </a:t>
            </a:r>
            <a:r>
              <a:rPr lang="ko-KR" altLang="en-US" dirty="0"/>
              <a:t>함수의 마지막 매개변수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처리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파일 닫기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단계에서 </a:t>
            </a:r>
            <a:r>
              <a:rPr lang="en-US" altLang="ko-KR" dirty="0"/>
              <a:t>open() </a:t>
            </a:r>
            <a:r>
              <a:rPr lang="ko-KR" altLang="en-US" dirty="0"/>
              <a:t>함수로 연 </a:t>
            </a:r>
            <a:r>
              <a:rPr lang="ko-KR" altLang="en-US" dirty="0" err="1"/>
              <a:t>변수명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69" y="1223755"/>
            <a:ext cx="5805646" cy="316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04" y="5512983"/>
            <a:ext cx="7830871" cy="50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69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38" y="1043735"/>
            <a:ext cx="8235915" cy="298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75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try, except, else, finally </a:t>
            </a:r>
            <a:r>
              <a:rPr lang="ko-KR" altLang="en-US" dirty="0"/>
              <a:t>문 </a:t>
            </a:r>
            <a:endParaRPr lang="en-US" altLang="ko-KR" dirty="0"/>
          </a:p>
          <a:p>
            <a:pPr lvl="2"/>
            <a:r>
              <a:rPr lang="en-US" altLang="ko-KR" dirty="0"/>
              <a:t>try </a:t>
            </a:r>
            <a:r>
              <a:rPr lang="ko-KR" altLang="en-US" dirty="0"/>
              <a:t>문에서 오류가 발생하면 </a:t>
            </a:r>
            <a:r>
              <a:rPr lang="en-US" altLang="ko-KR" dirty="0"/>
              <a:t>except </a:t>
            </a:r>
            <a:r>
              <a:rPr lang="ko-KR" altLang="en-US" dirty="0"/>
              <a:t>문이 실행</a:t>
            </a:r>
            <a:endParaRPr lang="en-US" altLang="ko-KR" dirty="0"/>
          </a:p>
          <a:p>
            <a:pPr lvl="2"/>
            <a:r>
              <a:rPr lang="ko-KR" altLang="en-US" dirty="0"/>
              <a:t>오류가 발생하지 않으면 </a:t>
            </a:r>
            <a:r>
              <a:rPr lang="en-US" altLang="ko-KR" dirty="0"/>
              <a:t>else </a:t>
            </a:r>
            <a:r>
              <a:rPr lang="ko-KR" altLang="en-US" dirty="0"/>
              <a:t>문이 실행</a:t>
            </a:r>
            <a:endParaRPr lang="en-US" altLang="ko-KR" dirty="0"/>
          </a:p>
          <a:p>
            <a:pPr lvl="2"/>
            <a:r>
              <a:rPr lang="en-US" altLang="ko-KR" dirty="0"/>
              <a:t>finally </a:t>
            </a:r>
            <a:r>
              <a:rPr lang="ko-KR" altLang="en-US" dirty="0"/>
              <a:t>문은 오류가 발생하든 그렇지 않든 무조건 실행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2" y="2123857"/>
            <a:ext cx="7947947" cy="436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42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파일 입출력의 심화 내용</a:t>
            </a:r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50" y="953728"/>
            <a:ext cx="7920880" cy="2586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123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이용한 입력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439422"/>
            <a:ext cx="7920880" cy="217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61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 행씩 읽어 들이기</a:t>
            </a:r>
            <a:endParaRPr lang="en-US" altLang="ko-KR" dirty="0"/>
          </a:p>
          <a:p>
            <a:pPr lvl="1"/>
            <a:r>
              <a:rPr lang="en-US" altLang="ko-KR" dirty="0" err="1"/>
              <a:t>readline</a:t>
            </a:r>
            <a:r>
              <a:rPr lang="en-US" altLang="ko-KR" dirty="0"/>
              <a:t>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파일로 데이터 입력 후 이를 화면에 출력하는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1988840"/>
            <a:ext cx="8006500" cy="107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6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03 </a:t>
            </a:r>
            <a:r>
              <a:rPr lang="ko-KR" altLang="en-US" dirty="0"/>
              <a:t> 텍스트 파일 입출력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</a:t>
            </a:r>
            <a:r>
              <a:rPr lang="en-US" altLang="ko-KR" dirty="0"/>
              <a:t> • </a:t>
            </a:r>
            <a:r>
              <a:rPr lang="ko-KR" altLang="en-US" dirty="0"/>
              <a:t>파일의 확장명 확인 </a:t>
            </a:r>
            <a:r>
              <a:rPr lang="en-US" altLang="ko-KR" dirty="0"/>
              <a:t>:</a:t>
            </a:r>
            <a:r>
              <a:rPr lang="ko-KR" altLang="en-US" dirty="0"/>
              <a:t> 윈도 </a:t>
            </a:r>
            <a:r>
              <a:rPr lang="en-US" altLang="ko-KR" dirty="0"/>
              <a:t>7</a:t>
            </a:r>
            <a:r>
              <a:rPr lang="ko-KR" altLang="en-US" dirty="0"/>
              <a:t>에서는 파일 탐색기에서 </a:t>
            </a:r>
            <a:r>
              <a:rPr lang="en-US" altLang="ko-KR" dirty="0"/>
              <a:t>[</a:t>
            </a:r>
            <a:r>
              <a:rPr lang="ko-KR" altLang="en-US" dirty="0"/>
              <a:t>구 성</a:t>
            </a:r>
            <a:r>
              <a:rPr lang="en-US" altLang="ko-KR" dirty="0"/>
              <a:t>]-[</a:t>
            </a:r>
            <a:r>
              <a:rPr lang="ko-KR" altLang="en-US" dirty="0"/>
              <a:t>폴더 및 검색 옵션</a:t>
            </a:r>
            <a:r>
              <a:rPr lang="en-US" altLang="ko-KR" dirty="0"/>
              <a:t>] </a:t>
            </a:r>
            <a:r>
              <a:rPr lang="ko-KR" altLang="en-US" dirty="0"/>
              <a:t>메뉴를 선택</a:t>
            </a:r>
            <a:r>
              <a:rPr lang="en-US" altLang="ko-KR" dirty="0"/>
              <a:t>. [</a:t>
            </a:r>
            <a:r>
              <a:rPr lang="ko-KR" altLang="en-US" dirty="0"/>
              <a:t>폴더 옵션</a:t>
            </a:r>
            <a:r>
              <a:rPr lang="en-US" altLang="ko-KR" dirty="0"/>
              <a:t>] </a:t>
            </a:r>
            <a:r>
              <a:rPr lang="ko-KR" altLang="en-US" dirty="0"/>
              <a:t>대화상자 →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탭에서 ‘알려진 파일 형식의 파일 확장명 숨기기’ 체크표시를 해제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확 인</a:t>
            </a:r>
            <a:r>
              <a:rPr lang="en-US" altLang="ko-KR" dirty="0"/>
              <a:t>&gt; </a:t>
            </a:r>
            <a:r>
              <a:rPr lang="ko-KR" altLang="en-US" dirty="0"/>
              <a:t>버튼 누름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  <a:p>
            <a:pPr marL="357188" lvl="1" indent="0">
              <a:buNone/>
            </a:pPr>
            <a:r>
              <a:rPr lang="ko-KR" altLang="en-US" dirty="0"/>
              <a:t> 윈도 </a:t>
            </a:r>
            <a:r>
              <a:rPr lang="en-US" altLang="ko-KR" dirty="0"/>
              <a:t>8, 8.1, 10</a:t>
            </a:r>
            <a:r>
              <a:rPr lang="ko-KR" altLang="en-US" dirty="0"/>
              <a:t>에서는 파일 탐색기의 </a:t>
            </a:r>
            <a:r>
              <a:rPr lang="en-US" altLang="ko-KR" dirty="0"/>
              <a:t>[</a:t>
            </a:r>
            <a:r>
              <a:rPr lang="ko-KR" altLang="en-US" dirty="0"/>
              <a:t>보기</a:t>
            </a:r>
            <a:r>
              <a:rPr lang="en-US" altLang="ko-KR" dirty="0"/>
              <a:t>] </a:t>
            </a:r>
            <a:r>
              <a:rPr lang="ko-KR" altLang="en-US" dirty="0"/>
              <a:t>메뉴를 선택한 후 ‘파일 확장명’에 체크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87" y="1448780"/>
            <a:ext cx="3825425" cy="2497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533" y="4824155"/>
            <a:ext cx="6438262" cy="153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07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</TotalTime>
  <Words>1872</Words>
  <Application>Microsoft Office PowerPoint</Application>
  <PresentationFormat>와이드스크린</PresentationFormat>
  <Paragraphs>335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HY견고딕</vt:lpstr>
      <vt:lpstr>HY견명조</vt:lpstr>
      <vt:lpstr>나눔스퀘어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 01 이 장에서 만들 프로그램</vt:lpstr>
      <vt:lpstr>Section 02  파일 입출력의 기본</vt:lpstr>
      <vt:lpstr>Section 02  파일 입출력의 기본</vt:lpstr>
      <vt:lpstr>Section 02  파일 입출력의 기본</vt:lpstr>
      <vt:lpstr>Section 02  파일 입출력의 기본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03  텍스트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04 이진 파일 입출력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Section 05 파일 입출력의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lee01</cp:lastModifiedBy>
  <cp:revision>280</cp:revision>
  <dcterms:created xsi:type="dcterms:W3CDTF">2012-07-23T02:34:37Z</dcterms:created>
  <dcterms:modified xsi:type="dcterms:W3CDTF">2022-03-07T12:26:48Z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